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33"/>
  </p:notesMasterIdLst>
  <p:handoutMasterIdLst>
    <p:handoutMasterId r:id="rId34"/>
  </p:handoutMasterIdLst>
  <p:sldIdLst>
    <p:sldId id="329" r:id="rId2"/>
    <p:sldId id="367" r:id="rId3"/>
    <p:sldId id="328" r:id="rId4"/>
    <p:sldId id="344" r:id="rId5"/>
    <p:sldId id="364" r:id="rId6"/>
    <p:sldId id="345" r:id="rId7"/>
    <p:sldId id="347" r:id="rId8"/>
    <p:sldId id="346" r:id="rId9"/>
    <p:sldId id="349" r:id="rId10"/>
    <p:sldId id="368" r:id="rId11"/>
    <p:sldId id="348" r:id="rId12"/>
    <p:sldId id="350" r:id="rId13"/>
    <p:sldId id="351" r:id="rId14"/>
    <p:sldId id="369" r:id="rId15"/>
    <p:sldId id="356" r:id="rId16"/>
    <p:sldId id="352" r:id="rId17"/>
    <p:sldId id="365" r:id="rId18"/>
    <p:sldId id="370" r:id="rId19"/>
    <p:sldId id="353" r:id="rId20"/>
    <p:sldId id="371" r:id="rId21"/>
    <p:sldId id="372" r:id="rId22"/>
    <p:sldId id="373" r:id="rId23"/>
    <p:sldId id="374" r:id="rId24"/>
    <p:sldId id="375" r:id="rId25"/>
    <p:sldId id="354" r:id="rId26"/>
    <p:sldId id="355" r:id="rId27"/>
    <p:sldId id="357" r:id="rId28"/>
    <p:sldId id="359" r:id="rId29"/>
    <p:sldId id="360" r:id="rId30"/>
    <p:sldId id="361" r:id="rId31"/>
    <p:sldId id="362" r:id="rId32"/>
  </p:sldIdLst>
  <p:sldSz cx="6858000" cy="51435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160" userDrawn="1">
          <p15:clr>
            <a:srgbClr val="A4A3A4"/>
          </p15:clr>
        </p15:guide>
        <p15:guide id="3" orient="horz" pos="16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45B"/>
    <a:srgbClr val="E04B49"/>
    <a:srgbClr val="FEF9E2"/>
    <a:srgbClr val="FDF0AE"/>
    <a:srgbClr val="344F8C"/>
    <a:srgbClr val="105D91"/>
    <a:srgbClr val="192B53"/>
    <a:srgbClr val="99ADD9"/>
    <a:srgbClr val="993366"/>
    <a:srgbClr val="4157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9" autoAdjust="0"/>
    <p:restoredTop sz="96429" autoAdjust="0"/>
  </p:normalViewPr>
  <p:slideViewPr>
    <p:cSldViewPr>
      <p:cViewPr varScale="1">
        <p:scale>
          <a:sx n="127" d="100"/>
          <a:sy n="127" d="100"/>
        </p:scale>
        <p:origin x="2058" y="114"/>
      </p:cViewPr>
      <p:guideLst>
        <p:guide orient="horz" pos="2160"/>
        <p:guide pos="2160"/>
        <p:guide orient="horz" pos="162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0" d="100"/>
          <a:sy n="90" d="100"/>
        </p:scale>
        <p:origin x="3696" y="72"/>
      </p:cViewPr>
      <p:guideLst/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87C3E9-2372-4D2D-A8FE-578D26F0CAB8}" type="datetimeFigureOut">
              <a:rPr lang="ko-KR" altLang="en-US" smtClean="0"/>
              <a:t>2022-02-24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2126D6-8CEA-47E8-B467-8C3047BBCA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4075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C3899-2E4F-4D3A-8D29-BF4BDDE21DE2}" type="datetimeFigureOut">
              <a:rPr lang="ko-KR" altLang="en-US" smtClean="0"/>
              <a:pPr/>
              <a:t>2022-02-24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9363BF-43B7-4F43-ABD0-D052F59FCD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480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장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12" descr="C:\Users\KDY\Desktop\파이썬 3판\강의교안\줄배경.pn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74" t="46405" r="45535" b="4804"/>
          <a:stretch/>
        </p:blipFill>
        <p:spPr bwMode="auto">
          <a:xfrm>
            <a:off x="0" y="0"/>
            <a:ext cx="311467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C:\Users\KDY\Desktop\파이썬 3판\강의교안\파이썬 for Beginner 3판 로고.png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2" t="43096" r="30281" b="45077"/>
          <a:stretch/>
        </p:blipFill>
        <p:spPr bwMode="auto">
          <a:xfrm>
            <a:off x="3370129" y="3786885"/>
            <a:ext cx="3343356" cy="751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:\Users\KDY\Desktop\파이썬 3판\강의교안\파이썬 for Beginner 3판 강의교안 템플릿.png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4920" r="15376" b="29529"/>
          <a:stretch/>
        </p:blipFill>
        <p:spPr bwMode="auto">
          <a:xfrm>
            <a:off x="3834045" y="501520"/>
            <a:ext cx="2415523" cy="304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8796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이 장에서 만들 프로그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440"/>
          <p:cNvSpPr>
            <a:spLocks noChangeArrowheads="1"/>
          </p:cNvSpPr>
          <p:nvPr userDrawn="1"/>
        </p:nvSpPr>
        <p:spPr bwMode="invGray">
          <a:xfrm>
            <a:off x="0" y="-16836"/>
            <a:ext cx="6858000" cy="416886"/>
          </a:xfrm>
          <a:prstGeom prst="rect">
            <a:avLst/>
          </a:prstGeom>
          <a:solidFill>
            <a:srgbClr val="FDED9C"/>
          </a:solidFill>
          <a:ln w="222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lvl="0" algn="ctr">
              <a:spcBef>
                <a:spcPct val="20000"/>
              </a:spcBef>
            </a:pPr>
            <a:endParaRPr lang="ko-KR" altLang="en-US" sz="2400" dirty="0">
              <a:solidFill>
                <a:srgbClr val="8B333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Rectangle 43"/>
          <p:cNvSpPr>
            <a:spLocks noChangeArrowheads="1"/>
          </p:cNvSpPr>
          <p:nvPr userDrawn="1"/>
        </p:nvSpPr>
        <p:spPr bwMode="gray">
          <a:xfrm>
            <a:off x="6100632" y="4901805"/>
            <a:ext cx="757370" cy="242887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bg1">
                  <a:lumMod val="75000"/>
                  <a:tint val="23500"/>
                  <a:satMod val="160000"/>
                  <a:alpha val="0"/>
                </a:schemeClr>
              </a:gs>
            </a:gsLst>
            <a:lin ang="108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latinLnBrk="0">
              <a:defRPr/>
            </a:pPr>
            <a:endParaRPr kumimoji="0" lang="ko-KR" altLang="en-US" sz="2250" dirty="0">
              <a:solidFill>
                <a:srgbClr val="005E5C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Rectangle 18"/>
          <p:cNvSpPr>
            <a:spLocks noChangeArrowheads="1"/>
          </p:cNvSpPr>
          <p:nvPr userDrawn="1"/>
        </p:nvSpPr>
        <p:spPr bwMode="auto">
          <a:xfrm>
            <a:off x="6084295" y="4901805"/>
            <a:ext cx="757371" cy="161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defRPr/>
            </a:pPr>
            <a:fld id="{048473F8-2F3F-4CC2-BF55-F7E080802650}" type="slidenum">
              <a:rPr lang="ko-KR" altLang="en-US" sz="120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pPr algn="r">
                <a:defRPr/>
              </a:pPr>
              <a:t>‹#›</a:t>
            </a:fld>
            <a:r>
              <a:rPr lang="en-US" altLang="ko-KR" sz="1200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/31</a:t>
            </a:r>
          </a:p>
        </p:txBody>
      </p:sp>
      <p:sp>
        <p:nvSpPr>
          <p:cNvPr id="17" name="제목 9"/>
          <p:cNvSpPr>
            <a:spLocks noGrp="1"/>
          </p:cNvSpPr>
          <p:nvPr>
            <p:ph type="title"/>
          </p:nvPr>
        </p:nvSpPr>
        <p:spPr>
          <a:xfrm>
            <a:off x="47625" y="38840"/>
            <a:ext cx="5838825" cy="355997"/>
          </a:xfrm>
        </p:spPr>
        <p:txBody>
          <a:bodyPr>
            <a:noAutofit/>
          </a:bodyPr>
          <a:lstStyle>
            <a:lvl1pPr algn="l">
              <a:defRPr sz="2000" b="1" spc="-75" baseline="0">
                <a:solidFill>
                  <a:srgbClr val="8B3331"/>
                </a:solidFill>
                <a:effectLst>
                  <a:glow>
                    <a:schemeClr val="tx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47626" y="580280"/>
            <a:ext cx="6722996" cy="4252469"/>
          </a:xfrm>
        </p:spPr>
        <p:txBody>
          <a:bodyPr>
            <a:normAutofit/>
          </a:bodyPr>
          <a:lstStyle>
            <a:lvl1pPr marL="266700" indent="-196454">
              <a:lnSpc>
                <a:spcPct val="150000"/>
              </a:lnSpc>
              <a:buClr>
                <a:srgbClr val="8B3331"/>
              </a:buClr>
              <a:buSzPct val="130000"/>
              <a:buFont typeface="Wingdings" panose="05000000000000000000" pitchFamily="2" charset="2"/>
              <a:buChar char="§"/>
              <a:defRPr sz="1800" b="1"/>
            </a:lvl1pPr>
            <a:lvl2pPr marL="401241" indent="-133350">
              <a:lnSpc>
                <a:spcPct val="150000"/>
              </a:lnSpc>
              <a:buClr>
                <a:schemeClr val="accent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600"/>
            </a:lvl2pPr>
            <a:lvl3pPr marL="540544" indent="-139304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200"/>
            </a:lvl3pPr>
            <a:lvl4pPr marL="673894" indent="-13335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맑은 고딕" panose="020B0503020000020004" pitchFamily="50" charset="-127"/>
              <a:buChar char="-"/>
              <a:defRPr sz="1050"/>
            </a:lvl4pPr>
            <a:lvl5pPr marL="808435" indent="-134541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»"/>
              <a:defRPr sz="9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391124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기본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440"/>
          <p:cNvSpPr>
            <a:spLocks noChangeArrowheads="1"/>
          </p:cNvSpPr>
          <p:nvPr userDrawn="1"/>
        </p:nvSpPr>
        <p:spPr bwMode="invGray">
          <a:xfrm>
            <a:off x="0" y="-16836"/>
            <a:ext cx="6858000" cy="416886"/>
          </a:xfrm>
          <a:prstGeom prst="rect">
            <a:avLst/>
          </a:prstGeom>
          <a:solidFill>
            <a:srgbClr val="105D91"/>
          </a:solidFill>
          <a:ln w="222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lvl="0" algn="ctr">
              <a:spcBef>
                <a:spcPct val="20000"/>
              </a:spcBef>
            </a:pPr>
            <a:endParaRPr lang="ko-KR" altLang="en-US" sz="2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제목 9"/>
          <p:cNvSpPr>
            <a:spLocks noGrp="1"/>
          </p:cNvSpPr>
          <p:nvPr>
            <p:ph type="title"/>
          </p:nvPr>
        </p:nvSpPr>
        <p:spPr>
          <a:xfrm>
            <a:off x="47625" y="38840"/>
            <a:ext cx="5838825" cy="355997"/>
          </a:xfrm>
        </p:spPr>
        <p:txBody>
          <a:bodyPr>
            <a:noAutofit/>
          </a:bodyPr>
          <a:lstStyle>
            <a:lvl1pPr algn="l">
              <a:defRPr sz="2000" b="1" spc="-75" baseline="0">
                <a:solidFill>
                  <a:schemeClr val="bg1"/>
                </a:solidFill>
                <a:effectLst>
                  <a:glow>
                    <a:schemeClr val="tx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47626" y="580280"/>
            <a:ext cx="6722996" cy="4252469"/>
          </a:xfrm>
        </p:spPr>
        <p:txBody>
          <a:bodyPr>
            <a:normAutofit/>
          </a:bodyPr>
          <a:lstStyle>
            <a:lvl1pPr marL="266700" indent="-196454">
              <a:lnSpc>
                <a:spcPct val="150000"/>
              </a:lnSpc>
              <a:buClr>
                <a:schemeClr val="accent5">
                  <a:lumMod val="50000"/>
                </a:schemeClr>
              </a:buClr>
              <a:buSzPct val="130000"/>
              <a:buFont typeface="Wingdings" panose="05000000000000000000" pitchFamily="2" charset="2"/>
              <a:buChar char="§"/>
              <a:defRPr sz="1800" b="1"/>
            </a:lvl1pPr>
            <a:lvl2pPr marL="401241" indent="-13335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Wingdings" panose="05000000000000000000" pitchFamily="2" charset="2"/>
              <a:buChar char="§"/>
              <a:defRPr sz="1600"/>
            </a:lvl2pPr>
            <a:lvl3pPr marL="540544" indent="-139304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200"/>
            </a:lvl3pPr>
            <a:lvl4pPr marL="673894" indent="-13335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맑은 고딕" panose="020B0503020000020004" pitchFamily="50" charset="-127"/>
              <a:buChar char="-"/>
              <a:defRPr sz="1050"/>
            </a:lvl4pPr>
            <a:lvl5pPr marL="808435" indent="-134541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»"/>
              <a:defRPr sz="9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1" name="Rectangle 43">
            <a:extLst>
              <a:ext uri="{FF2B5EF4-FFF2-40B4-BE49-F238E27FC236}">
                <a16:creationId xmlns:a16="http://schemas.microsoft.com/office/drawing/2014/main" id="{D6AF85FD-3A19-49F7-8089-557BBC27CE0A}"/>
              </a:ext>
            </a:extLst>
          </p:cNvPr>
          <p:cNvSpPr>
            <a:spLocks noChangeArrowheads="1"/>
          </p:cNvSpPr>
          <p:nvPr userDrawn="1"/>
        </p:nvSpPr>
        <p:spPr bwMode="gray">
          <a:xfrm>
            <a:off x="6100632" y="4901805"/>
            <a:ext cx="757370" cy="242887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bg1">
                  <a:lumMod val="75000"/>
                  <a:tint val="23500"/>
                  <a:satMod val="160000"/>
                  <a:alpha val="0"/>
                </a:schemeClr>
              </a:gs>
            </a:gsLst>
            <a:lin ang="108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latinLnBrk="0">
              <a:defRPr/>
            </a:pPr>
            <a:endParaRPr kumimoji="0" lang="ko-KR" altLang="en-US" sz="2250" dirty="0">
              <a:solidFill>
                <a:srgbClr val="005E5C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Rectangle 18">
            <a:extLst>
              <a:ext uri="{FF2B5EF4-FFF2-40B4-BE49-F238E27FC236}">
                <a16:creationId xmlns:a16="http://schemas.microsoft.com/office/drawing/2014/main" id="{F13AB247-3889-4C4F-AA63-CAA6593F4F0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084295" y="4901805"/>
            <a:ext cx="757371" cy="161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defRPr/>
            </a:pPr>
            <a:fld id="{048473F8-2F3F-4CC2-BF55-F7E080802650}" type="slidenum">
              <a:rPr lang="ko-KR" altLang="en-US" sz="120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pPr algn="r">
                <a:defRPr/>
              </a:pPr>
              <a:t>‹#›</a:t>
            </a:fld>
            <a:r>
              <a:rPr lang="en-US" altLang="ko-KR" sz="1200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/31</a:t>
            </a:r>
          </a:p>
        </p:txBody>
      </p:sp>
    </p:spTree>
    <p:extLst>
      <p:ext uri="{BB962C8B-B14F-4D97-AF65-F5344CB8AC3E}">
        <p14:creationId xmlns:p14="http://schemas.microsoft.com/office/powerpoint/2010/main" val="237524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  <p:custDataLst>
              <p:tags r:id="rId1"/>
            </p:custDataLst>
          </p:nvPr>
        </p:nvSpPr>
        <p:spPr>
          <a:xfrm>
            <a:off x="104775" y="4894010"/>
            <a:ext cx="6567488" cy="210035"/>
          </a:xfrm>
          <a:prstGeom prst="rect">
            <a:avLst/>
          </a:prstGeom>
        </p:spPr>
        <p:txBody>
          <a:bodyPr/>
          <a:lstStyle>
            <a:lvl1pPr>
              <a:defRPr b="1" i="1"/>
            </a:lvl1pPr>
          </a:lstStyle>
          <a:p>
            <a:pPr latinLnBrk="0"/>
            <a:fld id="{926EA8F1-C76B-4BC6-98C4-C2D2384EDDB7}" type="slidenum">
              <a:rPr lang="en-US" altLang="ko-KR" kern="0" smtClean="0">
                <a:latin typeface="Verdana"/>
              </a:rPr>
              <a:pPr latinLnBrk="0"/>
              <a:t>‹#›</a:t>
            </a:fld>
            <a:endParaRPr lang="en-US" altLang="ko-KR" kern="0" dirty="0">
              <a:latin typeface="Verdana"/>
            </a:endParaRPr>
          </a:p>
        </p:txBody>
      </p:sp>
      <p:sp>
        <p:nvSpPr>
          <p:cNvPr id="11" name="Line 5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1879997" y="2780110"/>
            <a:ext cx="3113484" cy="0"/>
          </a:xfrm>
          <a:prstGeom prst="line">
            <a:avLst/>
          </a:prstGeom>
          <a:ln>
            <a:prstDash val="dash"/>
            <a:headEnd/>
            <a:tailEnd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/>
          <a:lstStyle/>
          <a:p>
            <a:endParaRPr lang="ko-KR" altLang="en-US" sz="1350"/>
          </a:p>
        </p:txBody>
      </p:sp>
      <p:pic>
        <p:nvPicPr>
          <p:cNvPr id="1029" name="Picture 5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1572" y="382422"/>
            <a:ext cx="3210335" cy="4286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 userDrawn="1"/>
        </p:nvSpPr>
        <p:spPr>
          <a:xfrm>
            <a:off x="2377363" y="2171842"/>
            <a:ext cx="21187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i="1" dirty="0">
                <a:solidFill>
                  <a:srgbClr val="FFE45B"/>
                </a:solidFill>
                <a:latin typeface="+mn-lt"/>
              </a:rPr>
              <a:t>Thank You</a:t>
            </a:r>
            <a:endParaRPr lang="ko-KR" altLang="en-US" sz="3000" b="1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98633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백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3"/>
          <p:cNvSpPr>
            <a:spLocks noChangeArrowheads="1"/>
          </p:cNvSpPr>
          <p:nvPr userDrawn="1"/>
        </p:nvSpPr>
        <p:spPr bwMode="gray">
          <a:xfrm>
            <a:off x="6307932" y="4982767"/>
            <a:ext cx="550069" cy="16192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bg1">
                  <a:lumMod val="75000"/>
                  <a:tint val="23500"/>
                  <a:satMod val="160000"/>
                  <a:alpha val="0"/>
                </a:schemeClr>
              </a:gs>
            </a:gsLst>
            <a:lin ang="108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latinLnBrk="0">
              <a:defRPr/>
            </a:pPr>
            <a:endParaRPr kumimoji="0" lang="ko-KR" altLang="en-US" sz="2250" dirty="0">
              <a:solidFill>
                <a:srgbClr val="005E5C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Rectangle 18"/>
          <p:cNvSpPr>
            <a:spLocks noChangeArrowheads="1"/>
          </p:cNvSpPr>
          <p:nvPr userDrawn="1"/>
        </p:nvSpPr>
        <p:spPr bwMode="auto">
          <a:xfrm>
            <a:off x="6209444" y="4954191"/>
            <a:ext cx="632222" cy="160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defRPr/>
            </a:pPr>
            <a:fld id="{048473F8-2F3F-4CC2-BF55-F7E080802650}" type="slidenum">
              <a:rPr lang="ko-KR" altLang="en-US" sz="90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pPr algn="r">
                <a:defRPr/>
              </a:pPr>
              <a:t>‹#›</a:t>
            </a:fld>
            <a:r>
              <a:rPr lang="en-US" altLang="ko-KR" sz="900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/22</a:t>
            </a:r>
          </a:p>
        </p:txBody>
      </p:sp>
    </p:spTree>
    <p:extLst>
      <p:ext uri="{BB962C8B-B14F-4D97-AF65-F5344CB8AC3E}">
        <p14:creationId xmlns:p14="http://schemas.microsoft.com/office/powerpoint/2010/main" val="2823537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205979"/>
            <a:ext cx="6172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1200151"/>
            <a:ext cx="61722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B2FD9B6-DC5A-4644-B01F-335E6DD2CDD1}" type="datetimeFigureOut">
              <a:rPr lang="ko-KR" altLang="en-US" smtClean="0"/>
              <a:pPr/>
              <a:t>2022-02-24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C740F2-65F4-46F1-8462-F5CEAE10BBF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7820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</p:sldLayoutIdLst>
  <p:txStyles>
    <p:titleStyle>
      <a:lvl1pPr algn="ctr" defTabSz="685800" rtl="0" eaLnBrk="1" latinLnBrk="1" hangingPunct="1">
        <a:spcBef>
          <a:spcPct val="0"/>
        </a:spcBef>
        <a:buNone/>
        <a:defRPr sz="33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57175" indent="-257175" algn="l" defTabSz="6858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557213" indent="-214313" algn="l" defTabSz="6858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857250" indent="-171450" algn="l" defTabSz="6858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200150" indent="-171450" algn="l" defTabSz="685800" rtl="0" eaLnBrk="1" latinLnBrk="1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543050" indent="-171450" algn="l" defTabSz="685800" rtl="0" eaLnBrk="1" latinLnBrk="1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M5eBHz7QJg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1" descr="C:\Users\KDY\Desktop\파이썬 3판\강의교안\1장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83" t="17201" r="8831" b="65892"/>
          <a:stretch/>
        </p:blipFill>
        <p:spPr bwMode="auto">
          <a:xfrm>
            <a:off x="118944" y="1388137"/>
            <a:ext cx="3012204" cy="943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1" descr="C:\Users\KDY\Desktop\파이썬 3판\강의교안\1장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83" t="68669" r="8831" b="27910"/>
          <a:stretch/>
        </p:blipFill>
        <p:spPr bwMode="auto">
          <a:xfrm>
            <a:off x="118944" y="2347314"/>
            <a:ext cx="3012204" cy="19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C:\Users\KDY\Desktop\파이썬 3판\강의교안\1장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94" t="36692" r="25140" b="49295"/>
          <a:stretch/>
        </p:blipFill>
        <p:spPr bwMode="auto">
          <a:xfrm>
            <a:off x="326304" y="2605504"/>
            <a:ext cx="2597484" cy="1384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130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02 </a:t>
            </a:r>
            <a:r>
              <a:rPr lang="ko-KR" altLang="en-US" dirty="0" err="1"/>
              <a:t>파이썬</a:t>
            </a:r>
            <a:r>
              <a:rPr lang="ko-KR" altLang="en-US" dirty="0"/>
              <a:t> 소개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파이썬의</a:t>
            </a:r>
            <a:r>
              <a:rPr lang="ko-KR" altLang="en-US" sz="1800" dirty="0"/>
              <a:t> 실행 화면</a:t>
            </a:r>
            <a:endParaRPr lang="en-US" altLang="ko-KR" sz="1800" dirty="0"/>
          </a:p>
          <a:p>
            <a:pPr lvl="1"/>
            <a:r>
              <a:rPr lang="en-US" altLang="ko-KR" sz="1600" dirty="0"/>
              <a:t>print(“Hello, world!”)</a:t>
            </a:r>
            <a:r>
              <a:rPr lang="ko-KR" altLang="en-US" sz="1600" dirty="0"/>
              <a:t>를 입력한 후 </a:t>
            </a:r>
            <a:r>
              <a:rPr lang="en-US" altLang="ko-KR" sz="1600" dirty="0"/>
              <a:t>[Enter]</a:t>
            </a:r>
            <a:r>
              <a:rPr lang="ko-KR" altLang="en-US" sz="1600" dirty="0"/>
              <a:t>를 눌러 </a:t>
            </a:r>
            <a:r>
              <a:rPr lang="en-US" altLang="ko-KR" sz="1600" dirty="0"/>
              <a:t>Hello, world!</a:t>
            </a:r>
            <a:r>
              <a:rPr lang="ko-KR" altLang="en-US" sz="1600" dirty="0"/>
              <a:t>를 출력한 화면</a:t>
            </a:r>
          </a:p>
          <a:p>
            <a:pPr lvl="1"/>
            <a:r>
              <a:rPr lang="en-US" altLang="ko-KR" sz="1600" dirty="0"/>
              <a:t>print</a:t>
            </a:r>
            <a:r>
              <a:rPr lang="ko-KR" altLang="en-US" sz="1600" dirty="0"/>
              <a:t>는 무언가를 프린트하라는 의미이므로 </a:t>
            </a:r>
            <a:r>
              <a:rPr lang="en-US" altLang="ko-KR" sz="1600" dirty="0"/>
              <a:t>print( )</a:t>
            </a:r>
            <a:r>
              <a:rPr lang="ko-KR" altLang="en-US" sz="1600" dirty="0"/>
              <a:t>에서 괄호 안에 있는 것을 화면에 출력</a:t>
            </a:r>
          </a:p>
          <a:p>
            <a:endParaRPr lang="ko-KR" altLang="en-US" sz="18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675" y="2693409"/>
            <a:ext cx="4419986" cy="1721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3008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02 </a:t>
            </a:r>
            <a:r>
              <a:rPr lang="ko-KR" altLang="en-US" dirty="0" err="1"/>
              <a:t>파이썬</a:t>
            </a:r>
            <a:r>
              <a:rPr lang="ko-KR" altLang="en-US" dirty="0"/>
              <a:t> 소개</a:t>
            </a: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33" y="1103051"/>
            <a:ext cx="6601844" cy="2953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0007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02 </a:t>
            </a:r>
            <a:r>
              <a:rPr lang="ko-KR" altLang="en-US" dirty="0" err="1"/>
              <a:t>파이썬</a:t>
            </a:r>
            <a:r>
              <a:rPr lang="ko-KR" altLang="en-US" dirty="0"/>
              <a:t> 소개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299" y="985324"/>
            <a:ext cx="5857402" cy="34422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0414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윈도 버전 및 시스템 종류 파악</a:t>
            </a:r>
          </a:p>
          <a:p>
            <a:pPr lvl="1"/>
            <a:r>
              <a:rPr lang="en-US" altLang="ko-KR" sz="1600" dirty="0"/>
              <a:t>[Win] + [R]</a:t>
            </a:r>
            <a:r>
              <a:rPr lang="ko-KR" altLang="en-US" sz="1600" dirty="0"/>
              <a:t>을 누른 후</a:t>
            </a:r>
            <a:r>
              <a:rPr lang="en-US" altLang="ko-KR" sz="1600" dirty="0"/>
              <a:t>, msinfo32 </a:t>
            </a:r>
            <a:r>
              <a:rPr lang="ko-KR" altLang="en-US" sz="1600" dirty="0"/>
              <a:t>명령을 입력하고 </a:t>
            </a:r>
            <a:r>
              <a:rPr lang="en-US" altLang="ko-KR" sz="1600" dirty="0"/>
              <a:t>&lt;</a:t>
            </a:r>
            <a:r>
              <a:rPr lang="ko-KR" altLang="en-US" sz="1600" dirty="0"/>
              <a:t>확인</a:t>
            </a:r>
            <a:r>
              <a:rPr lang="en-US" altLang="ko-KR" sz="1600" dirty="0"/>
              <a:t>&gt; </a:t>
            </a:r>
            <a:r>
              <a:rPr lang="ko-KR" altLang="en-US" sz="1600" dirty="0"/>
              <a:t>버튼</a:t>
            </a:r>
            <a:endParaRPr lang="en-US" altLang="ko-KR" sz="1600" dirty="0"/>
          </a:p>
          <a:p>
            <a:pPr lvl="1"/>
            <a:r>
              <a:rPr lang="en-US" altLang="ko-KR" sz="1600" dirty="0"/>
              <a:t>[</a:t>
            </a:r>
            <a:r>
              <a:rPr lang="ko-KR" altLang="en-US" sz="1600" dirty="0"/>
              <a:t>시스템 정보</a:t>
            </a:r>
            <a:r>
              <a:rPr lang="en-US" altLang="ko-KR" sz="1600" dirty="0"/>
              <a:t>]</a:t>
            </a:r>
            <a:r>
              <a:rPr lang="ko-KR" altLang="en-US" sz="1600" dirty="0"/>
              <a:t>에서 확인</a:t>
            </a:r>
            <a:endParaRPr lang="en-US" altLang="ko-KR" sz="1600" dirty="0"/>
          </a:p>
          <a:p>
            <a:pPr lvl="2"/>
            <a:r>
              <a:rPr lang="en-US" altLang="ko-KR" sz="1600" dirty="0"/>
              <a:t>x64 : 64bit</a:t>
            </a:r>
          </a:p>
          <a:p>
            <a:pPr lvl="2"/>
            <a:r>
              <a:rPr lang="en-US" altLang="ko-KR" sz="1600" dirty="0"/>
              <a:t>x86 : 32bit</a:t>
            </a:r>
          </a:p>
          <a:p>
            <a:pPr lvl="1"/>
            <a:r>
              <a:rPr lang="en-US" altLang="ko-KR" sz="1600" dirty="0"/>
              <a:t>[</a:t>
            </a:r>
            <a:r>
              <a:rPr lang="ko-KR" altLang="en-US" sz="1600" dirty="0"/>
              <a:t>레이아웃 및 보기 옵션</a:t>
            </a:r>
            <a:r>
              <a:rPr lang="en-US" altLang="ko-KR" sz="1600" dirty="0"/>
              <a:t>]</a:t>
            </a:r>
            <a:r>
              <a:rPr lang="ko-KR" altLang="en-US" sz="1600" dirty="0"/>
              <a:t> → </a:t>
            </a:r>
            <a:r>
              <a:rPr lang="en-US" altLang="ko-KR" sz="1600" dirty="0"/>
              <a:t>[</a:t>
            </a:r>
            <a:r>
              <a:rPr lang="ko-KR" altLang="en-US" sz="1600" dirty="0"/>
              <a:t>표시</a:t>
            </a:r>
            <a:r>
              <a:rPr lang="en-US" altLang="ko-KR" sz="1600" dirty="0"/>
              <a:t>] </a:t>
            </a:r>
            <a:r>
              <a:rPr lang="ko-KR" altLang="en-US" sz="1600" dirty="0"/>
              <a:t>→ </a:t>
            </a:r>
            <a:r>
              <a:rPr lang="en-US" altLang="ko-KR" sz="1600" dirty="0"/>
              <a:t>[</a:t>
            </a:r>
            <a:r>
              <a:rPr lang="ko-KR" altLang="en-US" sz="1600" dirty="0"/>
              <a:t>파일 확장명</a:t>
            </a:r>
            <a:r>
              <a:rPr lang="en-US" altLang="ko-KR" sz="1600" dirty="0"/>
              <a:t>] </a:t>
            </a:r>
            <a:r>
              <a:rPr lang="ko-KR" altLang="en-US" sz="1600" dirty="0"/>
              <a:t>체크</a:t>
            </a:r>
            <a:endParaRPr lang="en-US" altLang="ko-KR" sz="1600" dirty="0"/>
          </a:p>
          <a:p>
            <a:pPr lvl="1"/>
            <a:r>
              <a:rPr lang="ko-KR" altLang="en-US" sz="1600" dirty="0"/>
              <a:t>윈도우 </a:t>
            </a:r>
            <a:r>
              <a:rPr lang="en-US" altLang="ko-KR" sz="1600" dirty="0"/>
              <a:t>10</a:t>
            </a:r>
            <a:r>
              <a:rPr lang="ko-KR" altLang="en-US" sz="1600" dirty="0"/>
              <a:t>은 파일 탐색기 실행→</a:t>
            </a:r>
            <a:r>
              <a:rPr lang="en-US" altLang="ko-KR" sz="1600" dirty="0"/>
              <a:t>[</a:t>
            </a:r>
            <a:r>
              <a:rPr lang="ko-KR" altLang="en-US" sz="1600" dirty="0"/>
              <a:t>보기</a:t>
            </a:r>
            <a:r>
              <a:rPr lang="en-US" altLang="ko-KR" sz="1600" dirty="0"/>
              <a:t>] </a:t>
            </a:r>
            <a:r>
              <a:rPr lang="ko-KR" altLang="en-US" sz="1600" dirty="0"/>
              <a:t>메뉴 선택 → </a:t>
            </a:r>
            <a:r>
              <a:rPr lang="en-US" altLang="ko-KR" sz="1600" dirty="0"/>
              <a:t>'</a:t>
            </a:r>
            <a:r>
              <a:rPr lang="ko-KR" altLang="en-US" sz="1600" dirty="0"/>
              <a:t>파일 확장명</a:t>
            </a:r>
            <a:r>
              <a:rPr lang="en-US" altLang="ko-KR" sz="1600" dirty="0"/>
              <a:t>' </a:t>
            </a:r>
            <a:r>
              <a:rPr lang="ko-KR" altLang="en-US" sz="1600" dirty="0"/>
              <a:t>체크</a:t>
            </a:r>
          </a:p>
          <a:p>
            <a:pPr lvl="1"/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03649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다운로드</a:t>
            </a:r>
            <a:endParaRPr lang="en-US" altLang="ko-KR" sz="1800" dirty="0"/>
          </a:p>
          <a:p>
            <a:pPr lvl="1"/>
            <a:endParaRPr lang="ko-KR" altLang="en-US" sz="16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41" y="1041580"/>
            <a:ext cx="6095546" cy="2100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98004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29" y="1120339"/>
            <a:ext cx="6407542" cy="1923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430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다운로드</a:t>
            </a:r>
            <a:endParaRPr lang="en-US" altLang="ko-KR" sz="1800" dirty="0"/>
          </a:p>
          <a:p>
            <a:pPr lvl="1"/>
            <a:r>
              <a:rPr lang="en-US" altLang="ko-KR" sz="1600" dirty="0"/>
              <a:t>http://www.python.org/</a:t>
            </a:r>
            <a:r>
              <a:rPr lang="ko-KR" altLang="en-US" sz="1600" dirty="0"/>
              <a:t>에 접속 → </a:t>
            </a:r>
            <a:r>
              <a:rPr lang="en-US" altLang="ko-KR" sz="1600" dirty="0"/>
              <a:t>[Downloads]-[Download Python 3.x.x] </a:t>
            </a:r>
            <a:r>
              <a:rPr lang="ko-KR" altLang="en-US" sz="1600" dirty="0"/>
              <a:t>클릭 </a:t>
            </a:r>
            <a:br>
              <a:rPr lang="en-US" altLang="ko-KR" sz="1600" dirty="0"/>
            </a:br>
            <a:r>
              <a:rPr lang="ko-KR" altLang="en-US" sz="1600" dirty="0"/>
              <a:t>→ 설치 파일인 </a:t>
            </a:r>
            <a:r>
              <a:rPr lang="en-US" altLang="ko-KR" sz="1600" dirty="0"/>
              <a:t>python-3.x.x.exe</a:t>
            </a:r>
            <a:r>
              <a:rPr lang="ko-KR" altLang="en-US" sz="1600" dirty="0"/>
              <a:t>를 원하는 위치에 저장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424" y="2301720"/>
            <a:ext cx="5231832" cy="2187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8614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/>
              <a:t>[</a:t>
            </a:r>
            <a:r>
              <a:rPr lang="ko-KR" altLang="en-US" sz="1800" dirty="0"/>
              <a:t>참고</a:t>
            </a:r>
            <a:r>
              <a:rPr lang="en-US" altLang="ko-KR" sz="1800" dirty="0"/>
              <a:t>] </a:t>
            </a:r>
            <a:r>
              <a:rPr lang="ko-KR" altLang="en-US" sz="1800" dirty="0" err="1"/>
              <a:t>유튜브</a:t>
            </a:r>
            <a:r>
              <a:rPr lang="ko-KR" altLang="en-US" sz="1800" dirty="0"/>
              <a:t> 동영상 링크</a:t>
            </a:r>
            <a:endParaRPr lang="en-US" altLang="ko-KR" sz="1800" dirty="0"/>
          </a:p>
          <a:p>
            <a:pPr lvl="1">
              <a:lnSpc>
                <a:spcPct val="150000"/>
              </a:lnSpc>
            </a:pPr>
            <a:r>
              <a:rPr lang="ko-KR" altLang="en-US" sz="1600" dirty="0" err="1"/>
              <a:t>파이썬</a:t>
            </a:r>
            <a:r>
              <a:rPr lang="ko-KR" altLang="en-US" sz="1600" dirty="0"/>
              <a:t> </a:t>
            </a:r>
            <a:r>
              <a:rPr lang="en-US" altLang="ko-KR" sz="1600" dirty="0"/>
              <a:t>3.8</a:t>
            </a:r>
            <a:r>
              <a:rPr lang="ko-KR" altLang="en-US" sz="1600" dirty="0"/>
              <a:t>과 </a:t>
            </a:r>
            <a:r>
              <a:rPr lang="en-US" altLang="ko-KR" sz="1600" dirty="0" err="1"/>
              <a:t>Pycharm</a:t>
            </a:r>
            <a:r>
              <a:rPr lang="en-US" altLang="ko-KR" sz="1600" dirty="0"/>
              <a:t> </a:t>
            </a:r>
            <a:r>
              <a:rPr lang="ko-KR" altLang="en-US" sz="1600" dirty="0"/>
              <a:t>설치 </a:t>
            </a:r>
            <a:br>
              <a:rPr lang="en-US" altLang="ko-KR" sz="1600" dirty="0"/>
            </a:br>
            <a:r>
              <a:rPr lang="en-US" altLang="ko-KR" sz="1600" dirty="0">
                <a:hlinkClick r:id="rId2"/>
              </a:rPr>
              <a:t>https://www.youtube.com/watch?v=bM5eBHz7QJg</a:t>
            </a:r>
            <a:endParaRPr lang="en-US" altLang="ko-KR" sz="1600" dirty="0"/>
          </a:p>
          <a:p>
            <a:pPr lvl="1"/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04815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47626" y="636535"/>
            <a:ext cx="6722996" cy="4252469"/>
          </a:xfrm>
        </p:spPr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설치</a:t>
            </a:r>
            <a:endParaRPr lang="en-US" altLang="ko-KR" sz="1800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77" y="1221600"/>
            <a:ext cx="5599045" cy="3172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3614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47626" y="636535"/>
            <a:ext cx="6250443" cy="3189352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설치</a:t>
            </a:r>
            <a:endParaRPr lang="en-US" altLang="ko-KR" sz="1800" dirty="0"/>
          </a:p>
          <a:p>
            <a:pPr lvl="1"/>
            <a:r>
              <a:rPr lang="en-US" altLang="ko-KR" sz="1600" dirty="0"/>
              <a:t>python-3.x.x.exe</a:t>
            </a:r>
            <a:r>
              <a:rPr lang="ko-KR" altLang="en-US" sz="1600" dirty="0"/>
              <a:t>를 더블클릭 실행</a:t>
            </a:r>
            <a:endParaRPr lang="en-US" altLang="ko-KR" sz="1600" dirty="0"/>
          </a:p>
          <a:p>
            <a:pPr lvl="1"/>
            <a:r>
              <a:rPr lang="en-US" altLang="ko-KR" sz="1600" dirty="0"/>
              <a:t>Add Python 3.x to PATH</a:t>
            </a:r>
            <a:r>
              <a:rPr lang="ko-KR" altLang="en-US" sz="1600" dirty="0"/>
              <a:t>에 체크 </a:t>
            </a:r>
            <a:endParaRPr lang="en-US" altLang="ko-KR" sz="1600" dirty="0"/>
          </a:p>
          <a:p>
            <a:pPr lvl="1"/>
            <a:r>
              <a:rPr lang="en-US" altLang="ko-KR" sz="1600" dirty="0"/>
              <a:t>&lt;Customize Installation&gt; </a:t>
            </a:r>
            <a:r>
              <a:rPr lang="ko-KR" altLang="en-US" sz="1600" dirty="0"/>
              <a:t>클릭</a:t>
            </a:r>
            <a:endParaRPr lang="en-US" altLang="ko-KR" sz="1600" dirty="0"/>
          </a:p>
          <a:p>
            <a:pPr lvl="1"/>
            <a:r>
              <a:rPr lang="en-US" altLang="ko-KR" sz="1600" dirty="0"/>
              <a:t>[Optional Features]</a:t>
            </a:r>
            <a:r>
              <a:rPr lang="ko-KR" altLang="en-US" sz="1600" dirty="0"/>
              <a:t>에서 </a:t>
            </a:r>
            <a:r>
              <a:rPr lang="en-US" altLang="ko-KR" sz="1600" dirty="0"/>
              <a:t>&lt;Next&gt; </a:t>
            </a:r>
            <a:r>
              <a:rPr lang="ko-KR" altLang="en-US" sz="1600" dirty="0"/>
              <a:t>버튼 클릭</a:t>
            </a:r>
            <a:endParaRPr lang="en-US" altLang="ko-KR" sz="1600" dirty="0"/>
          </a:p>
          <a:p>
            <a:pPr lvl="1"/>
            <a:r>
              <a:rPr lang="en-US" altLang="ko-KR" sz="1600" dirty="0"/>
              <a:t>[Advanced Options] </a:t>
            </a:r>
            <a:r>
              <a:rPr lang="ko-KR" altLang="en-US" sz="1600" dirty="0"/>
              <a:t>에서 </a:t>
            </a:r>
            <a:r>
              <a:rPr lang="en-US" altLang="ko-KR" sz="1600" dirty="0"/>
              <a:t>‘C:\Python\Python39’(</a:t>
            </a:r>
            <a:r>
              <a:rPr lang="ko-KR" altLang="en-US" sz="1600" dirty="0"/>
              <a:t>또는 </a:t>
            </a:r>
            <a:r>
              <a:rPr lang="en-US" altLang="ko-KR" sz="1600" dirty="0"/>
              <a:t>Python310, Python311 </a:t>
            </a:r>
            <a:r>
              <a:rPr lang="ko-KR" altLang="en-US" sz="1600" dirty="0"/>
              <a:t>등</a:t>
            </a:r>
            <a:r>
              <a:rPr lang="en-US" altLang="ko-KR" sz="1600" dirty="0"/>
              <a:t>)</a:t>
            </a:r>
            <a:r>
              <a:rPr lang="ko-KR" altLang="en-US" sz="1600" dirty="0"/>
              <a:t>로 변경</a:t>
            </a:r>
            <a:endParaRPr lang="en-US" altLang="ko-KR" sz="1600" dirty="0"/>
          </a:p>
          <a:p>
            <a:pPr lvl="1"/>
            <a:r>
              <a:rPr lang="en-US" altLang="ko-KR" sz="1600" dirty="0"/>
              <a:t>&lt;Install&gt; </a:t>
            </a:r>
            <a:r>
              <a:rPr lang="ko-KR" altLang="en-US" sz="1600" dirty="0"/>
              <a:t>버튼을 누른다</a:t>
            </a:r>
            <a:endParaRPr lang="en-US" altLang="ko-KR" sz="1600" dirty="0"/>
          </a:p>
          <a:p>
            <a:pPr lvl="1"/>
            <a:r>
              <a:rPr lang="ko-KR" altLang="en-US" sz="1600" dirty="0"/>
              <a:t>설치를 마치면 </a:t>
            </a:r>
            <a:r>
              <a:rPr lang="en-US" altLang="ko-KR" sz="1600" dirty="0"/>
              <a:t>&lt;Close&gt; </a:t>
            </a:r>
            <a:r>
              <a:rPr lang="ko-KR" altLang="en-US" sz="1600" dirty="0"/>
              <a:t>버튼 클릭</a:t>
            </a:r>
          </a:p>
        </p:txBody>
      </p:sp>
    </p:spTree>
    <p:extLst>
      <p:ext uri="{BB962C8B-B14F-4D97-AF65-F5344CB8AC3E}">
        <p14:creationId xmlns:p14="http://schemas.microsoft.com/office/powerpoint/2010/main" val="1481226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KDY\Desktop\파이썬 3판\강의교안\1장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36" t="52239" r="28456" b="31478"/>
          <a:stretch/>
        </p:blipFill>
        <p:spPr bwMode="auto">
          <a:xfrm>
            <a:off x="289901" y="1139285"/>
            <a:ext cx="3429000" cy="2325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940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47626" y="636535"/>
            <a:ext cx="6250443" cy="3189352"/>
          </a:xfrm>
        </p:spPr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설치</a:t>
            </a:r>
            <a:endParaRPr lang="en-US" altLang="ko-KR" sz="1800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63" y="1191633"/>
            <a:ext cx="4268390" cy="2627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6898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47626" y="636535"/>
            <a:ext cx="6250443" cy="3189352"/>
          </a:xfrm>
        </p:spPr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설치</a:t>
            </a:r>
            <a:endParaRPr lang="en-US" altLang="ko-KR" sz="1800" dirty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60" y="1117526"/>
            <a:ext cx="5441156" cy="1903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68989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47626" y="636535"/>
            <a:ext cx="6250443" cy="3189352"/>
          </a:xfrm>
        </p:spPr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설치</a:t>
            </a:r>
            <a:endParaRPr lang="en-US" altLang="ko-KR" sz="1800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901" y="1113267"/>
            <a:ext cx="5501862" cy="23332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6898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47626" y="636535"/>
            <a:ext cx="6250443" cy="3189352"/>
          </a:xfrm>
        </p:spPr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설치</a:t>
            </a:r>
            <a:endParaRPr lang="en-US" altLang="ko-KR" sz="1800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54" y="1083772"/>
            <a:ext cx="5370861" cy="21264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05395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47626" y="636535"/>
            <a:ext cx="6250443" cy="3189352"/>
          </a:xfrm>
        </p:spPr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설치</a:t>
            </a:r>
            <a:endParaRPr lang="en-US" altLang="ko-KR" sz="1800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901" y="1050019"/>
            <a:ext cx="5467350" cy="234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5325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실행</a:t>
            </a:r>
            <a:endParaRPr lang="en-US" altLang="ko-KR" sz="1800" dirty="0"/>
          </a:p>
          <a:p>
            <a:pPr lvl="1"/>
            <a:r>
              <a:rPr lang="ko-KR" altLang="en-US" sz="1600" dirty="0"/>
              <a:t>윈도의 </a:t>
            </a:r>
            <a:r>
              <a:rPr lang="en-US" altLang="ko-KR" sz="1600" dirty="0"/>
              <a:t>&lt;</a:t>
            </a:r>
            <a:r>
              <a:rPr lang="ko-KR" altLang="en-US" sz="1600" dirty="0"/>
              <a:t>시작</a:t>
            </a:r>
            <a:r>
              <a:rPr lang="en-US" altLang="ko-KR" sz="1600" dirty="0"/>
              <a:t>&gt; </a:t>
            </a:r>
            <a:r>
              <a:rPr lang="ko-KR" altLang="en-US" sz="1600" dirty="0"/>
              <a:t>버튼 </a:t>
            </a:r>
            <a:br>
              <a:rPr lang="en-US" altLang="ko-KR" sz="1600" dirty="0"/>
            </a:br>
            <a:r>
              <a:rPr lang="ko-KR" altLang="en-US" sz="1600" dirty="0"/>
              <a:t>→ </a:t>
            </a:r>
            <a:r>
              <a:rPr lang="en-US" altLang="ko-KR" sz="1600" dirty="0"/>
              <a:t>[</a:t>
            </a:r>
            <a:r>
              <a:rPr lang="ko-KR" altLang="en-US" sz="1600" dirty="0"/>
              <a:t>모든 프로그램</a:t>
            </a:r>
            <a:r>
              <a:rPr lang="en-US" altLang="ko-KR" sz="1600" dirty="0"/>
              <a:t>]-[Python 3.x]-[IDLE (Python 3.x 64-bit)] </a:t>
            </a:r>
            <a:r>
              <a:rPr lang="ko-KR" altLang="en-US" sz="1600" dirty="0"/>
              <a:t>선택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70" y="1896675"/>
            <a:ext cx="3614577" cy="2342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729864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47626" y="580280"/>
            <a:ext cx="6711744" cy="4252469"/>
          </a:xfrm>
        </p:spPr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실행</a:t>
            </a:r>
            <a:endParaRPr lang="en-US" altLang="ko-KR" sz="1800" dirty="0"/>
          </a:p>
          <a:p>
            <a:pPr lvl="1"/>
            <a:r>
              <a:rPr lang="ko-KR" altLang="en-US" sz="1600" dirty="0"/>
              <a:t>윈도의 </a:t>
            </a:r>
            <a:r>
              <a:rPr lang="en-US" altLang="ko-KR" sz="1600" dirty="0"/>
              <a:t>&lt;</a:t>
            </a:r>
            <a:r>
              <a:rPr lang="ko-KR" altLang="en-US" sz="1600" dirty="0"/>
              <a:t>시작</a:t>
            </a:r>
            <a:r>
              <a:rPr lang="en-US" altLang="ko-KR" sz="1600" dirty="0"/>
              <a:t>&gt; </a:t>
            </a:r>
            <a:r>
              <a:rPr lang="ko-KR" altLang="en-US" sz="1600" dirty="0"/>
              <a:t>버튼 </a:t>
            </a:r>
            <a:br>
              <a:rPr lang="en-US" altLang="ko-KR" sz="1600" dirty="0"/>
            </a:br>
            <a:r>
              <a:rPr lang="ko-KR" altLang="en-US" sz="1600" dirty="0"/>
              <a:t>→ </a:t>
            </a:r>
            <a:r>
              <a:rPr lang="en-US" altLang="ko-KR" sz="1600" dirty="0"/>
              <a:t>[</a:t>
            </a:r>
            <a:r>
              <a:rPr lang="ko-KR" altLang="en-US" sz="1600" dirty="0"/>
              <a:t>모든 프로그램</a:t>
            </a:r>
            <a:r>
              <a:rPr lang="en-US" altLang="ko-KR" sz="1600" dirty="0"/>
              <a:t>]-[Python 3.x]-[IDLE (Python 3.x 64-bit)] </a:t>
            </a:r>
            <a:r>
              <a:rPr lang="ko-KR" altLang="en-US" sz="1600" dirty="0"/>
              <a:t>선택</a:t>
            </a:r>
            <a:br>
              <a:rPr lang="en-US" altLang="ko-KR" sz="1600" dirty="0"/>
            </a:br>
            <a:r>
              <a:rPr lang="ko-KR" altLang="en-US" sz="1600" dirty="0"/>
              <a:t>→ IDLE이 시작되며 파이썬 셸이 대화형 모드로 나타남</a:t>
            </a: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424" y="2256715"/>
            <a:ext cx="5299339" cy="2104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041293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코드 입력과 실행 예</a:t>
            </a:r>
            <a:endParaRPr lang="en-US" altLang="ko-KR" sz="1800" dirty="0"/>
          </a:p>
          <a:p>
            <a:pPr lvl="1"/>
            <a:r>
              <a:rPr lang="ko-KR" altLang="en-US" sz="1600" dirty="0"/>
              <a:t>예</a:t>
            </a:r>
            <a:r>
              <a:rPr lang="en-US" altLang="ko-KR" sz="1600" dirty="0"/>
              <a:t>1</a:t>
            </a:r>
          </a:p>
          <a:p>
            <a:pPr lvl="2"/>
            <a:r>
              <a:rPr lang="en-US" altLang="ko-KR" sz="1600" dirty="0"/>
              <a:t>&gt;&gt;&gt; </a:t>
            </a:r>
            <a:r>
              <a:rPr lang="ko-KR" altLang="en-US" sz="1600" dirty="0"/>
              <a:t>다음에 </a:t>
            </a:r>
            <a:r>
              <a:rPr lang="en-US" altLang="ko-KR" sz="1600" dirty="0">
                <a:solidFill>
                  <a:srgbClr val="0070C0"/>
                </a:solidFill>
              </a:rPr>
              <a:t>print("Hello, world!")</a:t>
            </a:r>
            <a:r>
              <a:rPr lang="ko-KR" altLang="en-US" sz="1600" dirty="0"/>
              <a:t>를 입력하고 </a:t>
            </a:r>
            <a:r>
              <a:rPr lang="en-US" altLang="ko-KR" sz="1600" dirty="0"/>
              <a:t>[Enter]</a:t>
            </a: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33" y="1986685"/>
            <a:ext cx="5660982" cy="21628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58650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코드 입력과 실행 예</a:t>
            </a:r>
            <a:endParaRPr lang="en-US" altLang="ko-KR" sz="1800" dirty="0"/>
          </a:p>
          <a:p>
            <a:pPr lvl="1"/>
            <a:r>
              <a:rPr lang="ko-KR" altLang="en-US" sz="1600" dirty="0"/>
              <a:t>예</a:t>
            </a:r>
            <a:r>
              <a:rPr lang="en-US" altLang="ko-KR" sz="1600" dirty="0"/>
              <a:t>2</a:t>
            </a:r>
          </a:p>
          <a:p>
            <a:pPr lvl="2"/>
            <a:r>
              <a:rPr lang="en-US" altLang="ko-KR" sz="1600" dirty="0"/>
              <a:t>&gt;&gt;&gt; </a:t>
            </a:r>
            <a:r>
              <a:rPr lang="ko-KR" altLang="en-US" sz="1600" dirty="0"/>
              <a:t>다음에 다음 계산식을 입력하고 </a:t>
            </a:r>
            <a:r>
              <a:rPr lang="en-US" altLang="ko-KR" sz="1600" dirty="0"/>
              <a:t>[Enter]</a:t>
            </a: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18" y="1941680"/>
            <a:ext cx="5742611" cy="1819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67926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코드 입력과 실행 예</a:t>
            </a:r>
            <a:endParaRPr lang="en-US" altLang="ko-KR" sz="1800" dirty="0"/>
          </a:p>
          <a:p>
            <a:pPr lvl="1"/>
            <a:r>
              <a:rPr lang="ko-KR" altLang="en-US" sz="1600" dirty="0"/>
              <a:t>예</a:t>
            </a:r>
            <a:r>
              <a:rPr lang="en-US" altLang="ko-KR" sz="1600" dirty="0"/>
              <a:t>3</a:t>
            </a:r>
          </a:p>
          <a:p>
            <a:pPr lvl="2"/>
            <a:r>
              <a:rPr lang="en-US" altLang="ko-KR" sz="1600" dirty="0"/>
              <a:t>&gt;&gt;&gt; </a:t>
            </a:r>
            <a:r>
              <a:rPr lang="ko-KR" altLang="en-US" sz="1600" dirty="0"/>
              <a:t>다음에 다음 계산식을 입력하고 </a:t>
            </a:r>
            <a:r>
              <a:rPr lang="en-US" altLang="ko-KR" sz="1600" dirty="0"/>
              <a:t>[Enter]</a:t>
            </a: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808" y="1941680"/>
            <a:ext cx="5704383" cy="1776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0885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01 </a:t>
            </a:r>
            <a:r>
              <a:rPr lang="ko-KR" altLang="en-US" dirty="0"/>
              <a:t>프로그래밍 언어의 개념과 종류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프로그래밍 언어의 개념</a:t>
            </a:r>
            <a:endParaRPr lang="en-US" altLang="ko-KR" sz="1800" dirty="0"/>
          </a:p>
          <a:p>
            <a:pPr lvl="1"/>
            <a:r>
              <a:rPr lang="ko-KR" altLang="en-US" sz="1600" dirty="0"/>
              <a:t>프로그래밍 언어 </a:t>
            </a:r>
            <a:r>
              <a:rPr lang="en-US" altLang="ko-KR" sz="1600" dirty="0"/>
              <a:t>: </a:t>
            </a:r>
            <a:r>
              <a:rPr lang="ko-KR" altLang="en-US" sz="1600" dirty="0"/>
              <a:t>컴퓨터가 이해하는 말로 컴퓨터에서 작동하는 소프트웨어</a:t>
            </a:r>
            <a:r>
              <a:rPr lang="en-US" altLang="ko-KR" sz="1600" dirty="0"/>
              <a:t>(</a:t>
            </a:r>
            <a:r>
              <a:rPr lang="ko-KR" altLang="en-US" sz="1600" dirty="0"/>
              <a:t>엑셀</a:t>
            </a:r>
            <a:r>
              <a:rPr lang="en-US" altLang="ko-KR" sz="1600" dirty="0"/>
              <a:t>, </a:t>
            </a:r>
            <a:r>
              <a:rPr lang="ko-KR" altLang="en-US" sz="1600" dirty="0"/>
              <a:t>한글</a:t>
            </a:r>
            <a:r>
              <a:rPr lang="en-US" altLang="ko-KR" sz="1600" dirty="0"/>
              <a:t>, </a:t>
            </a:r>
            <a:r>
              <a:rPr lang="ko-KR" altLang="en-US" sz="1600" dirty="0"/>
              <a:t>인터넷 </a:t>
            </a:r>
            <a:r>
              <a:rPr lang="ko-KR" altLang="en-US" sz="1600" dirty="0" err="1"/>
              <a:t>익스플로러</a:t>
            </a:r>
            <a:r>
              <a:rPr lang="ko-KR" altLang="en-US" sz="1600" dirty="0"/>
              <a:t> 등</a:t>
            </a:r>
            <a:r>
              <a:rPr lang="en-US" altLang="ko-KR" sz="1600" dirty="0"/>
              <a:t>)</a:t>
            </a:r>
            <a:r>
              <a:rPr lang="ko-KR" altLang="en-US" sz="1600" dirty="0"/>
              <a:t>를 만드는 도구</a:t>
            </a:r>
          </a:p>
          <a:p>
            <a:pPr lvl="1"/>
            <a:r>
              <a:rPr lang="ko-KR" altLang="en-US" sz="1600" dirty="0"/>
              <a:t>프로그래머 </a:t>
            </a:r>
            <a:r>
              <a:rPr lang="en-US" altLang="ko-KR" sz="1600" dirty="0"/>
              <a:t>: </a:t>
            </a:r>
            <a:r>
              <a:rPr lang="ko-KR" altLang="en-US" sz="1600" dirty="0"/>
              <a:t>프로그래밍 언어를 사용해 소프트웨어나 </a:t>
            </a:r>
            <a:r>
              <a:rPr lang="ko-KR" altLang="en-US" sz="1600" dirty="0" err="1"/>
              <a:t>앱을</a:t>
            </a:r>
            <a:r>
              <a:rPr lang="ko-KR" altLang="en-US" sz="1600" dirty="0"/>
              <a:t> 만드는 사람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177" y="2661760"/>
            <a:ext cx="4601576" cy="181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9091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03 </a:t>
            </a:r>
            <a:r>
              <a:rPr lang="ko-KR" altLang="en-US" dirty="0" err="1"/>
              <a:t>파이썬</a:t>
            </a:r>
            <a:r>
              <a:rPr lang="ko-KR" altLang="en-US" dirty="0"/>
              <a:t> 설치와 실행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</a:t>
            </a:r>
            <a:r>
              <a:rPr lang="en-US" altLang="ko-KR" sz="1800" dirty="0"/>
              <a:t>IDLE</a:t>
            </a:r>
            <a:r>
              <a:rPr lang="ko-KR" altLang="en-US" sz="1800" dirty="0"/>
              <a:t> 종료</a:t>
            </a:r>
            <a:endParaRPr lang="en-US" altLang="ko-KR" sz="1800" dirty="0"/>
          </a:p>
          <a:p>
            <a:pPr lvl="1"/>
            <a:r>
              <a:rPr lang="en-US" altLang="ko-KR" sz="1600" b="0" dirty="0"/>
              <a:t>[File]-[Exit] </a:t>
            </a:r>
            <a:r>
              <a:rPr lang="ko-KR" altLang="en-US" sz="1600" b="0" dirty="0"/>
              <a:t>메뉴 선택</a:t>
            </a:r>
            <a:endParaRPr lang="en-US" altLang="ko-KR" sz="1600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675" y="1536635"/>
            <a:ext cx="4354234" cy="2537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1264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54971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01 </a:t>
            </a:r>
            <a:r>
              <a:rPr lang="ko-KR" altLang="en-US" dirty="0"/>
              <a:t>프로그래밍 언어의 개념과 종류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프로그래밍 언어의 종류</a:t>
            </a:r>
            <a:endParaRPr lang="en-US" altLang="ko-KR" sz="1800" dirty="0"/>
          </a:p>
          <a:p>
            <a:pPr lvl="1"/>
            <a:r>
              <a:rPr lang="ko-KR" altLang="en-US" sz="1600" dirty="0"/>
              <a:t>수백 가지가 넘는 종류 중 많이 사용되는 프로그래밍 언어는 </a:t>
            </a:r>
            <a:r>
              <a:rPr lang="en-US" altLang="ko-KR" sz="1600" dirty="0"/>
              <a:t>C/C++, </a:t>
            </a:r>
            <a:r>
              <a:rPr lang="ko-KR" altLang="en-US" sz="1600" dirty="0"/>
              <a:t>자바</a:t>
            </a:r>
            <a:r>
              <a:rPr lang="en-US" altLang="ko-KR" sz="1600" dirty="0"/>
              <a:t>(Java), HTML, PHP, </a:t>
            </a:r>
            <a:r>
              <a:rPr lang="ko-KR" altLang="en-US" sz="1600" dirty="0" err="1"/>
              <a:t>파이썬</a:t>
            </a:r>
            <a:r>
              <a:rPr lang="ko-KR" altLang="en-US" sz="1600" dirty="0"/>
              <a:t> 등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194" y="1941680"/>
            <a:ext cx="4151711" cy="244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82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01 </a:t>
            </a:r>
            <a:r>
              <a:rPr lang="ko-KR" altLang="en-US" dirty="0"/>
              <a:t>프로그래밍 언어의 개념과 종류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프로그래밍 언어의 종류</a:t>
            </a:r>
            <a:endParaRPr lang="en-US" altLang="ko-KR" sz="18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B24465B-1E1D-4796-9770-92B23CACBBDE}"/>
              </a:ext>
            </a:extLst>
          </p:cNvPr>
          <p:cNvGrpSpPr/>
          <p:nvPr/>
        </p:nvGrpSpPr>
        <p:grpSpPr>
          <a:xfrm>
            <a:off x="1731824" y="1046169"/>
            <a:ext cx="3394351" cy="4000856"/>
            <a:chOff x="1731824" y="947410"/>
            <a:chExt cx="3394351" cy="4000856"/>
          </a:xfrm>
        </p:grpSpPr>
        <p:pic>
          <p:nvPicPr>
            <p:cNvPr id="3075" name="Picture 3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4720"/>
            <a:stretch/>
          </p:blipFill>
          <p:spPr bwMode="auto">
            <a:xfrm>
              <a:off x="1731824" y="947410"/>
              <a:ext cx="3394351" cy="18115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" name="Picture 3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279"/>
            <a:stretch/>
          </p:blipFill>
          <p:spPr bwMode="auto">
            <a:xfrm>
              <a:off x="1731824" y="2758964"/>
              <a:ext cx="3394351" cy="2189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02477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02 </a:t>
            </a:r>
            <a:r>
              <a:rPr lang="ko-KR" altLang="en-US" dirty="0" err="1"/>
              <a:t>파이썬</a:t>
            </a:r>
            <a:r>
              <a:rPr lang="ko-KR" altLang="en-US" dirty="0"/>
              <a:t> 소개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역사</a:t>
            </a:r>
            <a:endParaRPr lang="en-US" altLang="ko-KR" sz="1800" dirty="0"/>
          </a:p>
          <a:p>
            <a:pPr lvl="1"/>
            <a:r>
              <a:rPr lang="ko-KR" altLang="en-US" sz="1600" b="0" dirty="0"/>
              <a:t>배우기도 쉽고 결과도 바로 확인할 수 있어 초보자에게 적합한 프로그래밍 언어</a:t>
            </a:r>
            <a:endParaRPr lang="en-US" altLang="ko-KR" sz="1600" dirty="0"/>
          </a:p>
          <a:p>
            <a:pPr lvl="1"/>
            <a:r>
              <a:rPr lang="ko-KR" altLang="en-US" sz="1600" dirty="0"/>
              <a:t>귀도 반 </a:t>
            </a:r>
            <a:r>
              <a:rPr lang="ko-KR" altLang="en-US" sz="1600" dirty="0" err="1"/>
              <a:t>로섬</a:t>
            </a:r>
            <a:r>
              <a:rPr lang="en-US" altLang="ko-KR" sz="1600" dirty="0"/>
              <a:t>(1956</a:t>
            </a:r>
            <a:r>
              <a:rPr lang="ko-KR" altLang="en-US" sz="1600" dirty="0"/>
              <a:t>년</a:t>
            </a:r>
            <a:r>
              <a:rPr lang="en-US" altLang="ko-KR" sz="1600" dirty="0"/>
              <a:t>~)</a:t>
            </a:r>
            <a:r>
              <a:rPr lang="ko-KR" altLang="en-US" sz="1600" dirty="0"/>
              <a:t>이라는 프로그래머가 </a:t>
            </a:r>
            <a:r>
              <a:rPr lang="en-US" altLang="ko-KR" sz="1600" dirty="0"/>
              <a:t>C </a:t>
            </a:r>
            <a:r>
              <a:rPr lang="ko-KR" altLang="en-US" sz="1600" dirty="0"/>
              <a:t>언어로 제작해 </a:t>
            </a:r>
            <a:r>
              <a:rPr lang="en-US" altLang="ko-KR" sz="1600" dirty="0"/>
              <a:t>1991</a:t>
            </a:r>
            <a:r>
              <a:rPr lang="ko-KR" altLang="en-US" sz="1600" dirty="0"/>
              <a:t>년에 공식으로 발표</a:t>
            </a:r>
          </a:p>
          <a:p>
            <a:pPr lvl="1"/>
            <a:r>
              <a:rPr lang="ko-KR" altLang="en-US" sz="1600" dirty="0"/>
              <a:t>사전적인 의미는 비단뱀으로 로고도 파란색</a:t>
            </a:r>
            <a:r>
              <a:rPr lang="en-US" altLang="ko-KR" sz="1600" dirty="0"/>
              <a:t>&amp;</a:t>
            </a:r>
            <a:r>
              <a:rPr lang="ko-KR" altLang="en-US" sz="1600" dirty="0"/>
              <a:t>노란색 비단뱀 </a:t>
            </a:r>
            <a:r>
              <a:rPr lang="en-US" altLang="ko-KR" sz="1600" dirty="0"/>
              <a:t>2</a:t>
            </a:r>
            <a:r>
              <a:rPr lang="ko-KR" altLang="en-US" sz="1600" dirty="0"/>
              <a:t>마리가 서로 얽혀 있는 형태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675" y="3066805"/>
            <a:ext cx="5231831" cy="1851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33559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02 </a:t>
            </a:r>
            <a:r>
              <a:rPr lang="ko-KR" altLang="en-US" dirty="0" err="1"/>
              <a:t>파이썬</a:t>
            </a:r>
            <a:r>
              <a:rPr lang="ko-KR" altLang="en-US" dirty="0"/>
              <a:t> 소개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147" y="1041580"/>
            <a:ext cx="6345705" cy="17269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6594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02 </a:t>
            </a:r>
            <a:r>
              <a:rPr lang="ko-KR" altLang="en-US" dirty="0" err="1"/>
              <a:t>파이썬</a:t>
            </a:r>
            <a:r>
              <a:rPr lang="ko-KR" altLang="en-US" dirty="0"/>
              <a:t> 소개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파이썬</a:t>
            </a:r>
            <a:r>
              <a:rPr lang="ko-KR" altLang="en-US" sz="1800" dirty="0"/>
              <a:t> 특징</a:t>
            </a:r>
            <a:endParaRPr lang="en-US" altLang="ko-KR" sz="1800" dirty="0"/>
          </a:p>
          <a:p>
            <a:pPr marL="342900" lvl="1" indent="0">
              <a:buNone/>
            </a:pPr>
            <a:r>
              <a:rPr lang="ko-KR" altLang="en-US" sz="1600" dirty="0"/>
              <a:t>➊</a:t>
            </a:r>
            <a:r>
              <a:rPr lang="en-US" altLang="ko-KR" sz="1600" dirty="0"/>
              <a:t> </a:t>
            </a:r>
            <a:r>
              <a:rPr lang="ko-KR" altLang="en-US" sz="1600" dirty="0"/>
              <a:t>강력한 기능을 무료로 사용할 수 있다</a:t>
            </a:r>
          </a:p>
          <a:p>
            <a:pPr lvl="2"/>
            <a:endParaRPr lang="en-US" altLang="ko-KR" sz="1200" dirty="0"/>
          </a:p>
          <a:p>
            <a:pPr marL="342900" lvl="1" indent="0">
              <a:buNone/>
            </a:pPr>
            <a:r>
              <a:rPr lang="en-US" altLang="ko-KR" sz="1600" dirty="0"/>
              <a:t>➋ </a:t>
            </a:r>
            <a:r>
              <a:rPr lang="ko-KR" altLang="en-US" sz="1600" dirty="0"/>
              <a:t>읽기 쉽고 사용하기 쉽다</a:t>
            </a:r>
          </a:p>
          <a:p>
            <a:pPr lvl="2"/>
            <a:endParaRPr lang="en-US" altLang="ko-KR" sz="1200" dirty="0"/>
          </a:p>
          <a:p>
            <a:pPr marL="342900" lvl="1" indent="0">
              <a:buNone/>
            </a:pPr>
            <a:r>
              <a:rPr lang="en-US" altLang="ko-KR" sz="1600" dirty="0"/>
              <a:t>➌ </a:t>
            </a:r>
            <a:r>
              <a:rPr lang="ko-KR" altLang="en-US" sz="1600" dirty="0"/>
              <a:t>사물인터넷과 잘 연동된다</a:t>
            </a:r>
          </a:p>
          <a:p>
            <a:pPr lvl="2"/>
            <a:endParaRPr lang="en-US" altLang="ko-KR" sz="1200" dirty="0"/>
          </a:p>
          <a:p>
            <a:pPr marL="342900" lvl="1" indent="0">
              <a:buNone/>
            </a:pPr>
            <a:r>
              <a:rPr lang="en-US" altLang="ko-KR" sz="1600" dirty="0"/>
              <a:t>➍ </a:t>
            </a:r>
            <a:r>
              <a:rPr lang="ko-KR" altLang="en-US" sz="1600" dirty="0"/>
              <a:t>다양하고 강력한 외부 라이브러리들이 풍부하다</a:t>
            </a:r>
          </a:p>
          <a:p>
            <a:pPr lvl="2"/>
            <a:endParaRPr lang="en-US" altLang="ko-KR" sz="1200" dirty="0"/>
          </a:p>
          <a:p>
            <a:pPr marL="342900" lvl="1" indent="0">
              <a:buNone/>
            </a:pPr>
            <a:r>
              <a:rPr lang="en-US" altLang="ko-KR" sz="1600" dirty="0"/>
              <a:t>➎ </a:t>
            </a:r>
            <a:r>
              <a:rPr lang="ko-KR" altLang="en-US" sz="1600" dirty="0"/>
              <a:t>강력한 웹 프레임워크를 사용할 수 있다</a:t>
            </a:r>
          </a:p>
        </p:txBody>
      </p:sp>
    </p:spTree>
    <p:extLst>
      <p:ext uri="{BB962C8B-B14F-4D97-AF65-F5344CB8AC3E}">
        <p14:creationId xmlns:p14="http://schemas.microsoft.com/office/powerpoint/2010/main" val="48257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Section 02 </a:t>
            </a:r>
            <a:r>
              <a:rPr lang="ko-KR" altLang="en-US" dirty="0" err="1"/>
              <a:t>파이썬</a:t>
            </a:r>
            <a:r>
              <a:rPr lang="ko-KR" altLang="en-US" dirty="0"/>
              <a:t> 소개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/>
              <a:t>파이썬의</a:t>
            </a:r>
            <a:r>
              <a:rPr lang="ko-KR" altLang="en-US" sz="1800" dirty="0"/>
              <a:t> 단점</a:t>
            </a:r>
          </a:p>
          <a:p>
            <a:pPr lvl="1">
              <a:lnSpc>
                <a:spcPct val="150000"/>
              </a:lnSpc>
            </a:pPr>
            <a:r>
              <a:rPr lang="ko-KR" altLang="en-US" sz="1600" dirty="0"/>
              <a:t>느린 속도</a:t>
            </a:r>
          </a:p>
          <a:p>
            <a:pPr lvl="2">
              <a:lnSpc>
                <a:spcPct val="150000"/>
              </a:lnSpc>
            </a:pPr>
            <a:r>
              <a:rPr lang="ko-KR" altLang="en-US" sz="1600" dirty="0" err="1"/>
              <a:t>파이썬은</a:t>
            </a:r>
            <a:r>
              <a:rPr lang="ko-KR" altLang="en-US" sz="1600" dirty="0"/>
              <a:t> 컴파일러 언어가 아닌 스크립트 언어이기 때문에 컴파일러 언어보다 느림</a:t>
            </a:r>
            <a:br>
              <a:rPr lang="en-US" altLang="ko-KR" sz="1600" dirty="0"/>
            </a:br>
            <a:r>
              <a:rPr lang="en-US" altLang="ko-KR" sz="1600" dirty="0"/>
              <a:t>→</a:t>
            </a:r>
            <a:r>
              <a:rPr lang="ko-KR" altLang="en-US" sz="1600" dirty="0"/>
              <a:t> 이를 보완하려고 많은 </a:t>
            </a:r>
            <a:r>
              <a:rPr lang="ko-KR" altLang="en-US" sz="1600" dirty="0" err="1"/>
              <a:t>파이썬</a:t>
            </a:r>
            <a:r>
              <a:rPr lang="ko-KR" altLang="en-US" sz="1600" dirty="0"/>
              <a:t> 패키지를 최적화시키고 있음</a:t>
            </a:r>
          </a:p>
          <a:p>
            <a:pPr lvl="1">
              <a:lnSpc>
                <a:spcPct val="150000"/>
              </a:lnSpc>
            </a:pPr>
            <a:r>
              <a:rPr lang="ko-KR" altLang="en-US" sz="1600" dirty="0" err="1"/>
              <a:t>모바일</a:t>
            </a:r>
            <a:r>
              <a:rPr lang="ko-KR" altLang="en-US" sz="1600" dirty="0"/>
              <a:t> 컴퓨팅 분야에 지원이 약하고 하드웨어 제어 등과 관련된 부분 사용이 어려움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4035395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BLBiWEQYdFTOe9rzf4UGm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mrJcpDEHKI9Cmj7M6klC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1958E5hvUyXmqsZauhVzj8"/>
</p:tagLst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1491</TotalTime>
  <Words>687</Words>
  <Application>Microsoft Office PowerPoint</Application>
  <PresentationFormat>사용자 지정</PresentationFormat>
  <Paragraphs>96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6" baseType="lpstr">
      <vt:lpstr>맑은 고딕</vt:lpstr>
      <vt:lpstr>Arial</vt:lpstr>
      <vt:lpstr>Verdana</vt:lpstr>
      <vt:lpstr>Wingdings</vt:lpstr>
      <vt:lpstr>1_Office 테마</vt:lpstr>
      <vt:lpstr>PowerPoint 프레젠테이션</vt:lpstr>
      <vt:lpstr>PowerPoint 프레젠테이션</vt:lpstr>
      <vt:lpstr>Section 01 프로그래밍 언어의 개념과 종류</vt:lpstr>
      <vt:lpstr>Section 01 프로그래밍 언어의 개념과 종류</vt:lpstr>
      <vt:lpstr>Section 01 프로그래밍 언어의 개념과 종류</vt:lpstr>
      <vt:lpstr>Section 02 파이썬 소개</vt:lpstr>
      <vt:lpstr>Section 02 파이썬 소개</vt:lpstr>
      <vt:lpstr>Section 02 파이썬 소개</vt:lpstr>
      <vt:lpstr>Section 02 파이썬 소개</vt:lpstr>
      <vt:lpstr>Section 02 파이썬 소개</vt:lpstr>
      <vt:lpstr>Section 02 파이썬 소개</vt:lpstr>
      <vt:lpstr>Section 02 파이썬 소개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Section 03 파이썬 설치와 실행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ch00_교재소개&amp;강의계획표</dc:title>
  <dc:creator>한빛아카데미(주)</dc:creator>
  <cp:lastModifiedBy>Kim Sungmu</cp:lastModifiedBy>
  <cp:revision>256</cp:revision>
  <dcterms:created xsi:type="dcterms:W3CDTF">2012-07-23T02:34:37Z</dcterms:created>
  <dcterms:modified xsi:type="dcterms:W3CDTF">2022-02-24T01:32:42Z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Tracking">
    <vt:lpwstr>true</vt:lpwstr>
  </property>
  <property fmtid="{D5CDD505-2E9C-101B-9397-08002B2CF9AE}" pid="3" name="Google.Documents.DocumentId">
    <vt:lpwstr>1NCUCeAsLTdgs0g0NVq39g0UxrcrxPknXzBwH4Bd9mpo</vt:lpwstr>
  </property>
  <property fmtid="{D5CDD505-2E9C-101B-9397-08002B2CF9AE}" pid="4" name="Google.Documents.RevisionId">
    <vt:lpwstr>16204708356322461875</vt:lpwstr>
  </property>
  <property fmtid="{D5CDD505-2E9C-101B-9397-08002B2CF9AE}" pid="5" name="Google.Documents.PreviousRevisionId">
    <vt:lpwstr>06215226093729447614</vt:lpwstr>
  </property>
  <property fmtid="{D5CDD505-2E9C-101B-9397-08002B2CF9AE}" pid="6" name="Google.Documents.PluginVersion">
    <vt:lpwstr>2.0.2662.553</vt:lpwstr>
  </property>
  <property fmtid="{D5CDD505-2E9C-101B-9397-08002B2CF9AE}" pid="7" name="Google.Documents.MergeIncapabilityFlags">
    <vt:i4>0</vt:i4>
  </property>
</Properties>
</file>

<file path=docProps/thumbnail.jpeg>
</file>